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0" r:id="rId8"/>
    <p:sldId id="266" r:id="rId9"/>
    <p:sldId id="262" r:id="rId10"/>
    <p:sldId id="267" r:id="rId11"/>
    <p:sldId id="265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F98E-37DF-275C-5A29-54205927E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2E995E-2F46-4C67-83E6-F3152E75E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20A10-622D-2B32-2E4B-6EDFFD18F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96C33-3944-258B-C587-861445719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C77F7-337E-5884-7535-649F7071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23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FA896-F4C4-1D1A-C837-8E547480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B0295-195F-6D9A-D560-4A4E8FF88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875F4-6581-CA33-60C0-ADF071FA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51B91-34C0-0AA8-6B48-59E11511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75545-DF6D-1D3F-7A5F-E09A7195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05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5375B5-A5F3-CE36-614E-2838F1F078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3EC61E-3F7C-4B4E-6087-A70BFA9AE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1C5F1-FAAD-B9B6-5C5F-B3729F86B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F5851-A7C0-98C2-2384-BDDBC314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540ED-09EE-6D5A-D174-5028175D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25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550E0-6BBA-0063-FD40-8FDBC54D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BF36B-3F2C-A985-44FC-7772929CA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59BA6-FA41-8A57-C89A-9DBA47EAB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79F7A-F3AF-B07B-93B3-FD6BED022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5C53-5FE1-C4D6-AF7A-77375702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694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F6890-7E84-F96A-3677-9133EB08C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CC980-F03C-F588-A908-14F2E6338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B417C-2A41-010A-5383-B3CDF114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DB6DF-368E-57CF-AC1D-B8BC784BA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30939-DCBC-35B9-77A7-781CEADF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767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6923-7BC9-1059-F21C-17D22BD8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FCDC5-5A55-BD48-E63B-312CFC467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2DBA4-DA89-80AE-D03A-FB8DA5562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C6B85-A31D-A876-7885-9D968BE9B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EF0D4-4DB0-A197-680D-9535E92CD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C1455-F1B5-943D-1A00-9C78108E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512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D3FB0-EC59-9103-7F92-2647AFDC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94325-F1AB-CED7-E490-AE523E418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8991E-FC67-2793-BF57-0C9F176BD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FF6F0B-7482-443E-205D-59E01DF6B7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3AED42-78E6-DDBF-A63F-AF2723365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8A4A8-1FA7-FF7D-0D10-E056158AC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B69C02-59B3-2BDA-3495-9BF0B9BF8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82E58D-C15D-05AB-F02B-64CEA9D48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647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5DE2-79BB-2F0A-1795-5F4711CD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E1AE20-1570-7DB8-1CA0-B003CBF7A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7A492-0EA8-906F-B746-826A276CE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28F23-9DE2-9E65-1C04-0D05310E6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17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0BB64F-74C0-18AE-3AA2-3673D077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2E287-96F1-53A4-6A76-7A0DAAD5F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712E6-2FAC-8A41-6DCD-8E83D595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45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3F2B1-A365-E497-707A-F28E9FA15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59591-6E45-D2F4-FE78-052D5E9A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69045-FD9A-2744-589C-080B70CA0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66317-0C05-D187-0262-6A2371DE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F1CB1-CA7E-29DE-7D35-6AFF7501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16F59-0D4A-2022-0F78-9AB01F6A0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FC36B-5915-F706-B262-1FADF07C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C3F91-CA48-F40E-43C9-2C4A72FD29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8D60F3-E493-FC77-67EC-E8BEDF9F6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9CD10-F61A-9FB7-DE06-F0709877F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6980E-C7B3-462D-1A76-DDE60CB30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23DE8-66A7-DE2A-482E-7EF42CFE8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9458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783F81-B35A-F5B9-1823-28AD0428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C0A4E-D281-36A9-C759-A0FB95BB6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0C2A7-E3E2-F223-7468-5663A7CC76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2FBF4-CE23-C808-E52E-5F61AB1259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70297-A2C5-7A9D-0615-2922FE9F0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95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F99E76D-32B7-F4C9-B294-0691CB493AF5}"/>
              </a:ext>
            </a:extLst>
          </p:cNvPr>
          <p:cNvSpPr/>
          <p:nvPr/>
        </p:nvSpPr>
        <p:spPr>
          <a:xfrm>
            <a:off x="889000" y="988060"/>
            <a:ext cx="10414000" cy="4881880"/>
          </a:xfrm>
          <a:custGeom>
            <a:avLst/>
            <a:gdLst/>
            <a:ahLst/>
            <a:cxnLst/>
            <a:rect l="l" t="t" r="r" b="b"/>
            <a:pathLst>
              <a:path w="10414000" h="4881880">
                <a:moveTo>
                  <a:pt x="8069550" y="429161"/>
                </a:moveTo>
                <a:cubicBezTo>
                  <a:pt x="7691102" y="429161"/>
                  <a:pt x="7393218" y="476673"/>
                  <a:pt x="7175900" y="571699"/>
                </a:cubicBezTo>
                <a:cubicBezTo>
                  <a:pt x="6958582" y="666724"/>
                  <a:pt x="6795799" y="797280"/>
                  <a:pt x="6687553" y="963368"/>
                </a:cubicBezTo>
                <a:cubicBezTo>
                  <a:pt x="6579307" y="1129455"/>
                  <a:pt x="6525184" y="1305872"/>
                  <a:pt x="6525184" y="1492617"/>
                </a:cubicBezTo>
                <a:cubicBezTo>
                  <a:pt x="6525184" y="1776866"/>
                  <a:pt x="6630951" y="2010711"/>
                  <a:pt x="6842485" y="2194151"/>
                </a:cubicBezTo>
                <a:cubicBezTo>
                  <a:pt x="7052367" y="2377590"/>
                  <a:pt x="7403548" y="2524673"/>
                  <a:pt x="7896026" y="2635398"/>
                </a:cubicBezTo>
                <a:cubicBezTo>
                  <a:pt x="8196801" y="2701503"/>
                  <a:pt x="8388504" y="2771739"/>
                  <a:pt x="8471135" y="2846106"/>
                </a:cubicBezTo>
                <a:cubicBezTo>
                  <a:pt x="8553765" y="2920474"/>
                  <a:pt x="8595081" y="3004757"/>
                  <a:pt x="8595081" y="3098956"/>
                </a:cubicBezTo>
                <a:cubicBezTo>
                  <a:pt x="8595081" y="3198113"/>
                  <a:pt x="8551700" y="3285288"/>
                  <a:pt x="8464938" y="3360482"/>
                </a:cubicBezTo>
                <a:cubicBezTo>
                  <a:pt x="8378175" y="3435676"/>
                  <a:pt x="8254642" y="3473272"/>
                  <a:pt x="8094339" y="3473272"/>
                </a:cubicBezTo>
                <a:cubicBezTo>
                  <a:pt x="7879500" y="3473272"/>
                  <a:pt x="7714238" y="3399731"/>
                  <a:pt x="7598556" y="3252649"/>
                </a:cubicBezTo>
                <a:cubicBezTo>
                  <a:pt x="7527493" y="3161755"/>
                  <a:pt x="7480394" y="3029546"/>
                  <a:pt x="7457257" y="2856022"/>
                </a:cubicBezTo>
                <a:lnTo>
                  <a:pt x="6388843" y="2922953"/>
                </a:lnTo>
                <a:cubicBezTo>
                  <a:pt x="6420243" y="3289832"/>
                  <a:pt x="6554931" y="3592261"/>
                  <a:pt x="6792907" y="3830237"/>
                </a:cubicBezTo>
                <a:cubicBezTo>
                  <a:pt x="7030883" y="4068213"/>
                  <a:pt x="7458910" y="4187201"/>
                  <a:pt x="8076987" y="4187201"/>
                </a:cubicBezTo>
                <a:cubicBezTo>
                  <a:pt x="8428993" y="4187201"/>
                  <a:pt x="8720680" y="4136383"/>
                  <a:pt x="8952045" y="4034748"/>
                </a:cubicBezTo>
                <a:cubicBezTo>
                  <a:pt x="9183411" y="3933112"/>
                  <a:pt x="9363546" y="3783964"/>
                  <a:pt x="9492449" y="3587303"/>
                </a:cubicBezTo>
                <a:cubicBezTo>
                  <a:pt x="9621353" y="3390642"/>
                  <a:pt x="9685805" y="3175802"/>
                  <a:pt x="9685805" y="2942784"/>
                </a:cubicBezTo>
                <a:cubicBezTo>
                  <a:pt x="9685805" y="2744470"/>
                  <a:pt x="9637466" y="2565162"/>
                  <a:pt x="9540788" y="2404859"/>
                </a:cubicBezTo>
                <a:cubicBezTo>
                  <a:pt x="9444110" y="2244555"/>
                  <a:pt x="9289591" y="2110281"/>
                  <a:pt x="9077230" y="2002035"/>
                </a:cubicBezTo>
                <a:cubicBezTo>
                  <a:pt x="8864870" y="1893788"/>
                  <a:pt x="8513276" y="1786782"/>
                  <a:pt x="8022451" y="1681015"/>
                </a:cubicBezTo>
                <a:cubicBezTo>
                  <a:pt x="7824137" y="1639699"/>
                  <a:pt x="7698538" y="1595079"/>
                  <a:pt x="7645655" y="1547153"/>
                </a:cubicBezTo>
                <a:cubicBezTo>
                  <a:pt x="7591119" y="1500880"/>
                  <a:pt x="7563851" y="1448823"/>
                  <a:pt x="7563851" y="1390981"/>
                </a:cubicBezTo>
                <a:cubicBezTo>
                  <a:pt x="7563851" y="1311656"/>
                  <a:pt x="7596903" y="1244312"/>
                  <a:pt x="7663007" y="1188949"/>
                </a:cubicBezTo>
                <a:cubicBezTo>
                  <a:pt x="7729112" y="1133587"/>
                  <a:pt x="7827442" y="1105905"/>
                  <a:pt x="7957999" y="1105905"/>
                </a:cubicBezTo>
                <a:cubicBezTo>
                  <a:pt x="8116649" y="1105905"/>
                  <a:pt x="8241008" y="1143089"/>
                  <a:pt x="8331076" y="1217457"/>
                </a:cubicBezTo>
                <a:cubicBezTo>
                  <a:pt x="8421143" y="1291824"/>
                  <a:pt x="8480224" y="1410813"/>
                  <a:pt x="8508318" y="1574421"/>
                </a:cubicBezTo>
                <a:lnTo>
                  <a:pt x="9566817" y="1512448"/>
                </a:lnTo>
                <a:cubicBezTo>
                  <a:pt x="9520544" y="1135653"/>
                  <a:pt x="9375527" y="860906"/>
                  <a:pt x="9131766" y="688208"/>
                </a:cubicBezTo>
                <a:cubicBezTo>
                  <a:pt x="8888006" y="515510"/>
                  <a:pt x="8533934" y="429161"/>
                  <a:pt x="8069550" y="429161"/>
                </a:cubicBezTo>
                <a:close/>
                <a:moveTo>
                  <a:pt x="813663" y="0"/>
                </a:moveTo>
                <a:lnTo>
                  <a:pt x="9600337" y="0"/>
                </a:lnTo>
                <a:cubicBezTo>
                  <a:pt x="10049711" y="0"/>
                  <a:pt x="10414000" y="364289"/>
                  <a:pt x="10414000" y="813663"/>
                </a:cubicBezTo>
                <a:lnTo>
                  <a:pt x="10414000" y="4068217"/>
                </a:lnTo>
                <a:cubicBezTo>
                  <a:pt x="10414000" y="4517591"/>
                  <a:pt x="10049711" y="4881880"/>
                  <a:pt x="9600337" y="4881880"/>
                </a:cubicBezTo>
                <a:lnTo>
                  <a:pt x="813663" y="4881880"/>
                </a:lnTo>
                <a:cubicBezTo>
                  <a:pt x="364289" y="4881880"/>
                  <a:pt x="0" y="4517591"/>
                  <a:pt x="0" y="4068217"/>
                </a:cubicBezTo>
                <a:lnTo>
                  <a:pt x="0" y="813663"/>
                </a:lnTo>
                <a:cubicBezTo>
                  <a:pt x="0" y="364289"/>
                  <a:pt x="364289" y="0"/>
                  <a:pt x="813663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AC555-C38E-186B-6668-C965EFCCF39E}"/>
              </a:ext>
            </a:extLst>
          </p:cNvPr>
          <p:cNvSpPr txBox="1"/>
          <p:nvPr/>
        </p:nvSpPr>
        <p:spPr>
          <a:xfrm>
            <a:off x="1706880" y="2090172"/>
            <a:ext cx="4886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ITA0515-</a:t>
            </a:r>
          </a:p>
          <a:p>
            <a:pPr algn="ctr"/>
            <a:r>
              <a:rPr lang="en-US" sz="2800" b="1" dirty="0"/>
              <a:t>COMPUTER VISION FOR SIGN LANGUAGE RECOGNITION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-</a:t>
            </a:r>
            <a:r>
              <a:rPr lang="en-US" sz="2400" b="1" i="1" dirty="0"/>
              <a:t>PANDETI SAI VINITHA</a:t>
            </a:r>
          </a:p>
          <a:p>
            <a:r>
              <a:rPr lang="en-US" sz="2400" b="1" i="1" dirty="0"/>
              <a:t>                            (192125090)</a:t>
            </a:r>
            <a:endParaRPr lang="en-IN" sz="2400" b="1" i="1" dirty="0"/>
          </a:p>
        </p:txBody>
      </p:sp>
    </p:spTree>
    <p:extLst>
      <p:ext uri="{BB962C8B-B14F-4D97-AF65-F5344CB8AC3E}">
        <p14:creationId xmlns:p14="http://schemas.microsoft.com/office/powerpoint/2010/main" val="295302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35C6B-C239-E7AC-89A8-22759200F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39554A7-3DBD-5576-8E7F-045EC8B398FD}"/>
              </a:ext>
            </a:extLst>
          </p:cNvPr>
          <p:cNvSpPr/>
          <p:nvPr/>
        </p:nvSpPr>
        <p:spPr>
          <a:xfrm>
            <a:off x="355600" y="629920"/>
            <a:ext cx="11480800" cy="5598160"/>
          </a:xfrm>
          <a:custGeom>
            <a:avLst/>
            <a:gdLst/>
            <a:ahLst/>
            <a:cxnLst/>
            <a:rect l="l" t="t" r="r" b="b"/>
            <a:pathLst>
              <a:path w="9982200" h="5041900">
                <a:moveTo>
                  <a:pt x="7422820" y="1633783"/>
                </a:moveTo>
                <a:lnTo>
                  <a:pt x="7823940" y="2940173"/>
                </a:lnTo>
                <a:lnTo>
                  <a:pt x="7025883" y="2940173"/>
                </a:lnTo>
                <a:close/>
                <a:moveTo>
                  <a:pt x="6824161" y="691794"/>
                </a:moveTo>
                <a:lnTo>
                  <a:pt x="5458277" y="4325888"/>
                </a:lnTo>
                <a:lnTo>
                  <a:pt x="6604854" y="4325888"/>
                </a:lnTo>
                <a:lnTo>
                  <a:pt x="6781981" y="3725990"/>
                </a:lnTo>
                <a:lnTo>
                  <a:pt x="8056880" y="3725990"/>
                </a:lnTo>
                <a:lnTo>
                  <a:pt x="8238694" y="4325888"/>
                </a:lnTo>
                <a:lnTo>
                  <a:pt x="9414631" y="4325888"/>
                </a:lnTo>
                <a:lnTo>
                  <a:pt x="8049056" y="691794"/>
                </a:lnTo>
                <a:close/>
                <a:moveTo>
                  <a:pt x="840333" y="0"/>
                </a:moveTo>
                <a:lnTo>
                  <a:pt x="9141867" y="0"/>
                </a:lnTo>
                <a:cubicBezTo>
                  <a:pt x="9605970" y="0"/>
                  <a:pt x="9982200" y="376230"/>
                  <a:pt x="9982200" y="840333"/>
                </a:cubicBezTo>
                <a:lnTo>
                  <a:pt x="9982200" y="4201567"/>
                </a:lnTo>
                <a:cubicBezTo>
                  <a:pt x="9982200" y="4665670"/>
                  <a:pt x="9605970" y="5041900"/>
                  <a:pt x="9141867" y="5041900"/>
                </a:cubicBezTo>
                <a:lnTo>
                  <a:pt x="840333" y="5041900"/>
                </a:lnTo>
                <a:cubicBezTo>
                  <a:pt x="376230" y="5041900"/>
                  <a:pt x="0" y="4665670"/>
                  <a:pt x="0" y="4201567"/>
                </a:cubicBezTo>
                <a:lnTo>
                  <a:pt x="0" y="840333"/>
                </a:lnTo>
                <a:cubicBezTo>
                  <a:pt x="0" y="376230"/>
                  <a:pt x="376230" y="0"/>
                  <a:pt x="840333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5A0B99-86C4-5766-C7C6-6708E2B95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2512059"/>
            <a:ext cx="1857675" cy="1416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5F0F3D2-A9E4-BC45-CF40-57A045117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55" y="2031164"/>
            <a:ext cx="3118585" cy="2378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78EAA0-FE3A-728B-171C-46703A295D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509" y="1344267"/>
            <a:ext cx="4770921" cy="37525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30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6BD92E-CDAC-937C-5283-E0DC3BCF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E6B70C0-A6E5-E96C-6C8D-A85C24431946}"/>
              </a:ext>
            </a:extLst>
          </p:cNvPr>
          <p:cNvSpPr/>
          <p:nvPr/>
        </p:nvSpPr>
        <p:spPr>
          <a:xfrm>
            <a:off x="901700" y="692150"/>
            <a:ext cx="10388600" cy="5473700"/>
          </a:xfrm>
          <a:custGeom>
            <a:avLst/>
            <a:gdLst/>
            <a:ahLst/>
            <a:cxnLst/>
            <a:rect l="l" t="t" r="r" b="b"/>
            <a:pathLst>
              <a:path w="10388600" h="5473700">
                <a:moveTo>
                  <a:pt x="6129957" y="787044"/>
                </a:moveTo>
                <a:lnTo>
                  <a:pt x="6129957" y="2952185"/>
                </a:lnTo>
                <a:cubicBezTo>
                  <a:pt x="6129957" y="3130538"/>
                  <a:pt x="6164662" y="3335320"/>
                  <a:pt x="6234072" y="3566531"/>
                </a:cubicBezTo>
                <a:cubicBezTo>
                  <a:pt x="6277039" y="3710205"/>
                  <a:pt x="6356778" y="3849754"/>
                  <a:pt x="6473287" y="3985178"/>
                </a:cubicBezTo>
                <a:cubicBezTo>
                  <a:pt x="6589796" y="4120602"/>
                  <a:pt x="6718287" y="4225058"/>
                  <a:pt x="6858759" y="4298548"/>
                </a:cubicBezTo>
                <a:cubicBezTo>
                  <a:pt x="6999231" y="4372038"/>
                  <a:pt x="7173995" y="4421170"/>
                  <a:pt x="7383050" y="4445947"/>
                </a:cubicBezTo>
                <a:cubicBezTo>
                  <a:pt x="7592106" y="4470723"/>
                  <a:pt x="7785048" y="4483111"/>
                  <a:pt x="7961878" y="4483111"/>
                </a:cubicBezTo>
                <a:cubicBezTo>
                  <a:pt x="8267610" y="4483111"/>
                  <a:pt x="8529550" y="4442648"/>
                  <a:pt x="8747695" y="4361722"/>
                </a:cubicBezTo>
                <a:cubicBezTo>
                  <a:pt x="8904693" y="4303932"/>
                  <a:pt x="9054668" y="4203607"/>
                  <a:pt x="9197618" y="4060746"/>
                </a:cubicBezTo>
                <a:cubicBezTo>
                  <a:pt x="9340569" y="3917886"/>
                  <a:pt x="9445510" y="3751081"/>
                  <a:pt x="9512441" y="3560334"/>
                </a:cubicBezTo>
                <a:cubicBezTo>
                  <a:pt x="9579372" y="3369586"/>
                  <a:pt x="9612837" y="3166870"/>
                  <a:pt x="9612837" y="2952185"/>
                </a:cubicBezTo>
                <a:lnTo>
                  <a:pt x="9612837" y="787044"/>
                </a:lnTo>
                <a:lnTo>
                  <a:pt x="8492366" y="787044"/>
                </a:lnTo>
                <a:lnTo>
                  <a:pt x="8492366" y="3003739"/>
                </a:lnTo>
                <a:cubicBezTo>
                  <a:pt x="8492366" y="3205177"/>
                  <a:pt x="8437417" y="3360800"/>
                  <a:pt x="8327518" y="3470609"/>
                </a:cubicBezTo>
                <a:cubicBezTo>
                  <a:pt x="8217620" y="3580417"/>
                  <a:pt x="8065992" y="3635321"/>
                  <a:pt x="7872636" y="3635321"/>
                </a:cubicBezTo>
                <a:cubicBezTo>
                  <a:pt x="7677628" y="3635321"/>
                  <a:pt x="7525175" y="3579597"/>
                  <a:pt x="7415276" y="3468149"/>
                </a:cubicBezTo>
                <a:cubicBezTo>
                  <a:pt x="7305377" y="3356701"/>
                  <a:pt x="7250428" y="3201898"/>
                  <a:pt x="7250428" y="3003739"/>
                </a:cubicBezTo>
                <a:lnTo>
                  <a:pt x="7250428" y="787044"/>
                </a:lnTo>
                <a:close/>
                <a:moveTo>
                  <a:pt x="912302" y="0"/>
                </a:moveTo>
                <a:lnTo>
                  <a:pt x="9476298" y="0"/>
                </a:lnTo>
                <a:cubicBezTo>
                  <a:pt x="9980148" y="0"/>
                  <a:pt x="10388600" y="408452"/>
                  <a:pt x="10388600" y="912302"/>
                </a:cubicBezTo>
                <a:lnTo>
                  <a:pt x="10388600" y="4561398"/>
                </a:lnTo>
                <a:cubicBezTo>
                  <a:pt x="10388600" y="5065248"/>
                  <a:pt x="9980148" y="5473700"/>
                  <a:pt x="9476298" y="5473700"/>
                </a:cubicBezTo>
                <a:lnTo>
                  <a:pt x="912302" y="5473700"/>
                </a:lnTo>
                <a:cubicBezTo>
                  <a:pt x="408452" y="5473700"/>
                  <a:pt x="0" y="5065248"/>
                  <a:pt x="0" y="4561398"/>
                </a:cubicBezTo>
                <a:lnTo>
                  <a:pt x="0" y="912302"/>
                </a:lnTo>
                <a:cubicBezTo>
                  <a:pt x="0" y="408452"/>
                  <a:pt x="408452" y="0"/>
                  <a:pt x="912302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5DB9AE-CD87-90CB-9361-827451A0E9FE}"/>
              </a:ext>
            </a:extLst>
          </p:cNvPr>
          <p:cNvSpPr txBox="1"/>
          <p:nvPr/>
        </p:nvSpPr>
        <p:spPr>
          <a:xfrm>
            <a:off x="1638300" y="2034123"/>
            <a:ext cx="471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USER INTERACTION</a:t>
            </a:r>
            <a:endParaRPr lang="en-IN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8EB6F-F8F3-5695-172B-35DB74FFEBA1}"/>
              </a:ext>
            </a:extLst>
          </p:cNvPr>
          <p:cNvSpPr txBox="1"/>
          <p:nvPr/>
        </p:nvSpPr>
        <p:spPr>
          <a:xfrm>
            <a:off x="1822450" y="2822714"/>
            <a:ext cx="492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Users can interact with the app by performing sign language gestures in front of the camera.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Detected gestures are translated into corresponding text or visual representations.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Users receive immediate feedback or responses based on the detected signs.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37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3AD1A78-284F-54C7-0D63-325D3DD03397}"/>
              </a:ext>
            </a:extLst>
          </p:cNvPr>
          <p:cNvSpPr/>
          <p:nvPr/>
        </p:nvSpPr>
        <p:spPr>
          <a:xfrm>
            <a:off x="1314450" y="952500"/>
            <a:ext cx="9563100" cy="4953000"/>
          </a:xfrm>
          <a:custGeom>
            <a:avLst/>
            <a:gdLst/>
            <a:ahLst/>
            <a:cxnLst/>
            <a:rect l="l" t="t" r="r" b="b"/>
            <a:pathLst>
              <a:path w="9563100" h="4953000">
                <a:moveTo>
                  <a:pt x="5148186" y="729626"/>
                </a:moveTo>
                <a:lnTo>
                  <a:pt x="5148186" y="4363720"/>
                </a:lnTo>
                <a:lnTo>
                  <a:pt x="6271136" y="4363720"/>
                </a:lnTo>
                <a:lnTo>
                  <a:pt x="6271136" y="2893721"/>
                </a:lnTo>
                <a:lnTo>
                  <a:pt x="7498200" y="2893721"/>
                </a:lnTo>
                <a:lnTo>
                  <a:pt x="7498200" y="4363720"/>
                </a:lnTo>
                <a:lnTo>
                  <a:pt x="8626108" y="4363720"/>
                </a:lnTo>
                <a:lnTo>
                  <a:pt x="8626108" y="729626"/>
                </a:lnTo>
                <a:lnTo>
                  <a:pt x="7498200" y="729626"/>
                </a:lnTo>
                <a:lnTo>
                  <a:pt x="7498200" y="2001311"/>
                </a:lnTo>
                <a:lnTo>
                  <a:pt x="6271136" y="2001311"/>
                </a:lnTo>
                <a:lnTo>
                  <a:pt x="6271136" y="729626"/>
                </a:lnTo>
                <a:close/>
                <a:moveTo>
                  <a:pt x="825517" y="0"/>
                </a:moveTo>
                <a:lnTo>
                  <a:pt x="8737583" y="0"/>
                </a:lnTo>
                <a:cubicBezTo>
                  <a:pt x="9193503" y="0"/>
                  <a:pt x="9563100" y="369597"/>
                  <a:pt x="9563100" y="825517"/>
                </a:cubicBezTo>
                <a:lnTo>
                  <a:pt x="9563100" y="4127483"/>
                </a:lnTo>
                <a:cubicBezTo>
                  <a:pt x="9563100" y="4583403"/>
                  <a:pt x="9193503" y="4953000"/>
                  <a:pt x="8737583" y="4953000"/>
                </a:cubicBezTo>
                <a:lnTo>
                  <a:pt x="825517" y="4953000"/>
                </a:lnTo>
                <a:cubicBezTo>
                  <a:pt x="369597" y="4953000"/>
                  <a:pt x="0" y="4583403"/>
                  <a:pt x="0" y="4127483"/>
                </a:cubicBezTo>
                <a:lnTo>
                  <a:pt x="0" y="825517"/>
                </a:lnTo>
                <a:cubicBezTo>
                  <a:pt x="0" y="369597"/>
                  <a:pt x="369597" y="0"/>
                  <a:pt x="825517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EFB6F-636F-41DA-9FD2-BE3596F46459}"/>
              </a:ext>
            </a:extLst>
          </p:cNvPr>
          <p:cNvSpPr txBox="1"/>
          <p:nvPr/>
        </p:nvSpPr>
        <p:spPr>
          <a:xfrm>
            <a:off x="2133600" y="2844800"/>
            <a:ext cx="382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latin typeface="Brush Script MT" panose="03060802040406070304" pitchFamily="66" charset="0"/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330967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9279D1-791C-647E-4500-61EA633B3667}"/>
              </a:ext>
            </a:extLst>
          </p:cNvPr>
          <p:cNvSpPr/>
          <p:nvPr/>
        </p:nvSpPr>
        <p:spPr>
          <a:xfrm>
            <a:off x="980440" y="828040"/>
            <a:ext cx="10231120" cy="5201920"/>
          </a:xfrm>
          <a:custGeom>
            <a:avLst/>
            <a:gdLst/>
            <a:ahLst/>
            <a:cxnLst/>
            <a:rect l="l" t="t" r="r" b="b"/>
            <a:pathLst>
              <a:path w="10231120" h="5201920">
                <a:moveTo>
                  <a:pt x="6146469" y="956222"/>
                </a:moveTo>
                <a:lnTo>
                  <a:pt x="6146469" y="1853590"/>
                </a:lnTo>
                <a:lnTo>
                  <a:pt x="7291730" y="1853590"/>
                </a:lnTo>
                <a:lnTo>
                  <a:pt x="7291730" y="4590316"/>
                </a:lnTo>
                <a:lnTo>
                  <a:pt x="8414680" y="4590316"/>
                </a:lnTo>
                <a:lnTo>
                  <a:pt x="8414680" y="1853590"/>
                </a:lnTo>
                <a:lnTo>
                  <a:pt x="9559940" y="1853590"/>
                </a:lnTo>
                <a:lnTo>
                  <a:pt x="9559940" y="956222"/>
                </a:lnTo>
                <a:close/>
                <a:moveTo>
                  <a:pt x="867004" y="0"/>
                </a:moveTo>
                <a:lnTo>
                  <a:pt x="9364116" y="0"/>
                </a:lnTo>
                <a:cubicBezTo>
                  <a:pt x="9842949" y="0"/>
                  <a:pt x="10231120" y="388171"/>
                  <a:pt x="10231120" y="867004"/>
                </a:cubicBezTo>
                <a:lnTo>
                  <a:pt x="10231120" y="4334916"/>
                </a:lnTo>
                <a:cubicBezTo>
                  <a:pt x="10231120" y="4813749"/>
                  <a:pt x="9842949" y="5201920"/>
                  <a:pt x="9364116" y="5201920"/>
                </a:cubicBezTo>
                <a:lnTo>
                  <a:pt x="867004" y="5201920"/>
                </a:lnTo>
                <a:cubicBezTo>
                  <a:pt x="388171" y="5201920"/>
                  <a:pt x="0" y="4813749"/>
                  <a:pt x="0" y="4334916"/>
                </a:cubicBezTo>
                <a:lnTo>
                  <a:pt x="0" y="867004"/>
                </a:lnTo>
                <a:cubicBezTo>
                  <a:pt x="0" y="388171"/>
                  <a:pt x="388171" y="0"/>
                  <a:pt x="867004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96CD5-B614-A366-4930-0B6B8864BFC4}"/>
              </a:ext>
            </a:extLst>
          </p:cNvPr>
          <p:cNvSpPr txBox="1"/>
          <p:nvPr/>
        </p:nvSpPr>
        <p:spPr>
          <a:xfrm>
            <a:off x="1366520" y="1818640"/>
            <a:ext cx="58572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latin typeface="Sohne"/>
              </a:rPr>
              <a:t>REAL-TIME SIGN LANGUAGE RECOGNITION</a:t>
            </a:r>
          </a:p>
          <a:p>
            <a:pPr algn="ctr"/>
            <a:r>
              <a:rPr lang="en-IN" sz="3600" dirty="0">
                <a:latin typeface="Sohne"/>
              </a:rPr>
              <a:t> </a:t>
            </a:r>
          </a:p>
          <a:p>
            <a:pPr algn="ctr"/>
            <a:r>
              <a:rPr lang="en-IN" sz="1800" dirty="0">
                <a:latin typeface="Sohne"/>
              </a:rPr>
              <a:t>USING MEDIA PIPE AND </a:t>
            </a:r>
          </a:p>
          <a:p>
            <a:pPr algn="ctr"/>
            <a:r>
              <a:rPr lang="en-IN" sz="1800" dirty="0">
                <a:latin typeface="Sohne"/>
              </a:rPr>
              <a:t>LSTM NEURAL NETWORKS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344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AE3B1F8-3C07-8D2B-E9A1-3C456E39857B}"/>
              </a:ext>
            </a:extLst>
          </p:cNvPr>
          <p:cNvSpPr/>
          <p:nvPr/>
        </p:nvSpPr>
        <p:spPr>
          <a:xfrm>
            <a:off x="1066800" y="883920"/>
            <a:ext cx="10058400" cy="5090160"/>
          </a:xfrm>
          <a:custGeom>
            <a:avLst/>
            <a:gdLst/>
            <a:ahLst/>
            <a:cxnLst/>
            <a:rect l="l" t="t" r="r" b="b"/>
            <a:pathLst>
              <a:path w="10058400" h="5090160">
                <a:moveTo>
                  <a:pt x="7599578" y="595274"/>
                </a:moveTo>
                <a:lnTo>
                  <a:pt x="7599578" y="4229368"/>
                </a:lnTo>
                <a:lnTo>
                  <a:pt x="8725007" y="4229368"/>
                </a:lnTo>
                <a:lnTo>
                  <a:pt x="8725007" y="595274"/>
                </a:lnTo>
                <a:close/>
                <a:moveTo>
                  <a:pt x="848377" y="0"/>
                </a:moveTo>
                <a:lnTo>
                  <a:pt x="9210023" y="0"/>
                </a:lnTo>
                <a:cubicBezTo>
                  <a:pt x="9678569" y="0"/>
                  <a:pt x="10058400" y="379831"/>
                  <a:pt x="10058400" y="848377"/>
                </a:cubicBezTo>
                <a:lnTo>
                  <a:pt x="10058400" y="4241783"/>
                </a:lnTo>
                <a:cubicBezTo>
                  <a:pt x="10058400" y="4710329"/>
                  <a:pt x="9678569" y="5090160"/>
                  <a:pt x="9210023" y="5090160"/>
                </a:cubicBezTo>
                <a:lnTo>
                  <a:pt x="848377" y="5090160"/>
                </a:lnTo>
                <a:cubicBezTo>
                  <a:pt x="379831" y="5090160"/>
                  <a:pt x="0" y="4710329"/>
                  <a:pt x="0" y="4241783"/>
                </a:cubicBezTo>
                <a:lnTo>
                  <a:pt x="0" y="848377"/>
                </a:lnTo>
                <a:cubicBezTo>
                  <a:pt x="0" y="379831"/>
                  <a:pt x="379831" y="0"/>
                  <a:pt x="848377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F06D01-3616-3E2F-61FA-21F54D546E6C}"/>
              </a:ext>
            </a:extLst>
          </p:cNvPr>
          <p:cNvSpPr txBox="1"/>
          <p:nvPr/>
        </p:nvSpPr>
        <p:spPr>
          <a:xfrm>
            <a:off x="2103120" y="1544320"/>
            <a:ext cx="52019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INTRODUCTION</a:t>
            </a:r>
            <a:endParaRPr lang="en-US" sz="4400" i="1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endParaRPr lang="en-IN" sz="54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E9265-CCF8-8B3D-850E-FBBF385C1179}"/>
              </a:ext>
            </a:extLst>
          </p:cNvPr>
          <p:cNvSpPr txBox="1"/>
          <p:nvPr/>
        </p:nvSpPr>
        <p:spPr>
          <a:xfrm>
            <a:off x="2194560" y="2616895"/>
            <a:ext cx="5486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Bringing Sign Language Recognition to Mobile Devices.</a:t>
            </a:r>
          </a:p>
          <a:p>
            <a:pPr algn="ctr"/>
            <a:endParaRPr lang="en-US" sz="20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Facilitating Communication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Independence and Empowerment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Inclusive Technology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Breaking Communication Barriers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Improving Accessibility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7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372C9-7F0B-D47F-D24B-D77BA4C4C3BD}"/>
              </a:ext>
            </a:extLst>
          </p:cNvPr>
          <p:cNvSpPr/>
          <p:nvPr/>
        </p:nvSpPr>
        <p:spPr>
          <a:xfrm>
            <a:off x="1101090" y="866274"/>
            <a:ext cx="9989820" cy="5125452"/>
          </a:xfrm>
          <a:custGeom>
            <a:avLst/>
            <a:gdLst/>
            <a:ahLst/>
            <a:cxnLst/>
            <a:rect l="l" t="t" r="r" b="b"/>
            <a:pathLst>
              <a:path w="9989820" h="5125452">
                <a:moveTo>
                  <a:pt x="5748959" y="790452"/>
                </a:moveTo>
                <a:lnTo>
                  <a:pt x="5748959" y="1687820"/>
                </a:lnTo>
                <a:lnTo>
                  <a:pt x="6894220" y="1687820"/>
                </a:lnTo>
                <a:lnTo>
                  <a:pt x="6894220" y="4424546"/>
                </a:lnTo>
                <a:lnTo>
                  <a:pt x="8017170" y="4424546"/>
                </a:lnTo>
                <a:lnTo>
                  <a:pt x="8017170" y="1687820"/>
                </a:lnTo>
                <a:lnTo>
                  <a:pt x="9162430" y="1687820"/>
                </a:lnTo>
                <a:lnTo>
                  <a:pt x="9162430" y="790452"/>
                </a:lnTo>
                <a:close/>
                <a:moveTo>
                  <a:pt x="854259" y="0"/>
                </a:moveTo>
                <a:lnTo>
                  <a:pt x="9135561" y="0"/>
                </a:lnTo>
                <a:cubicBezTo>
                  <a:pt x="9607355" y="0"/>
                  <a:pt x="9989820" y="382465"/>
                  <a:pt x="9989820" y="854259"/>
                </a:cubicBezTo>
                <a:lnTo>
                  <a:pt x="9989820" y="4271193"/>
                </a:lnTo>
                <a:cubicBezTo>
                  <a:pt x="9989820" y="4742987"/>
                  <a:pt x="9607355" y="5125452"/>
                  <a:pt x="9135561" y="5125452"/>
                </a:cubicBezTo>
                <a:lnTo>
                  <a:pt x="854259" y="5125452"/>
                </a:lnTo>
                <a:cubicBezTo>
                  <a:pt x="382465" y="5125452"/>
                  <a:pt x="0" y="4742987"/>
                  <a:pt x="0" y="4271193"/>
                </a:cubicBezTo>
                <a:lnTo>
                  <a:pt x="0" y="854259"/>
                </a:lnTo>
                <a:cubicBezTo>
                  <a:pt x="0" y="382465"/>
                  <a:pt x="382465" y="0"/>
                  <a:pt x="854259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34FFD-2EF5-4AB8-5FEB-A27F6EB08E92}"/>
              </a:ext>
            </a:extLst>
          </p:cNvPr>
          <p:cNvSpPr txBox="1"/>
          <p:nvPr/>
        </p:nvSpPr>
        <p:spPr>
          <a:xfrm>
            <a:off x="1342390" y="2056368"/>
            <a:ext cx="55283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TECHNOLOGY STACK</a:t>
            </a:r>
            <a:endParaRPr lang="en-IN" sz="4400" b="1" i="1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74B5F9-24D2-D1FB-8C38-34B46DFDB13B}"/>
              </a:ext>
            </a:extLst>
          </p:cNvPr>
          <p:cNvSpPr txBox="1"/>
          <p:nvPr/>
        </p:nvSpPr>
        <p:spPr>
          <a:xfrm>
            <a:off x="2451100" y="2578100"/>
            <a:ext cx="4953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endParaRPr lang="en-IN" sz="2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Opencv</a:t>
            </a: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For Computer Vision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Machine Learning Models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Mobile App Development Frameworks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00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8AF567-252F-950C-BF83-ECC87757C00B}"/>
              </a:ext>
            </a:extLst>
          </p:cNvPr>
          <p:cNvSpPr/>
          <p:nvPr/>
        </p:nvSpPr>
        <p:spPr>
          <a:xfrm>
            <a:off x="622300" y="609600"/>
            <a:ext cx="10947400" cy="5638800"/>
          </a:xfrm>
          <a:custGeom>
            <a:avLst/>
            <a:gdLst/>
            <a:ahLst/>
            <a:cxnLst/>
            <a:rect l="l" t="t" r="r" b="b"/>
            <a:pathLst>
              <a:path w="10947400" h="5638800">
                <a:moveTo>
                  <a:pt x="6013483" y="869594"/>
                </a:moveTo>
                <a:lnTo>
                  <a:pt x="6013483" y="4503688"/>
                </a:lnTo>
                <a:lnTo>
                  <a:pt x="6933162" y="4503688"/>
                </a:lnTo>
                <a:lnTo>
                  <a:pt x="6933162" y="1732257"/>
                </a:lnTo>
                <a:lnTo>
                  <a:pt x="7640467" y="4503688"/>
                </a:lnTo>
                <a:lnTo>
                  <a:pt x="8472919" y="4503688"/>
                </a:lnTo>
                <a:lnTo>
                  <a:pt x="9181541" y="1732257"/>
                </a:lnTo>
                <a:lnTo>
                  <a:pt x="9181541" y="4503688"/>
                </a:lnTo>
                <a:lnTo>
                  <a:pt x="10101220" y="4503688"/>
                </a:lnTo>
                <a:lnTo>
                  <a:pt x="10101220" y="869594"/>
                </a:lnTo>
                <a:lnTo>
                  <a:pt x="8625295" y="869594"/>
                </a:lnTo>
                <a:lnTo>
                  <a:pt x="8059830" y="3080789"/>
                </a:lnTo>
                <a:lnTo>
                  <a:pt x="7490299" y="869594"/>
                </a:lnTo>
                <a:close/>
                <a:moveTo>
                  <a:pt x="939819" y="0"/>
                </a:moveTo>
                <a:lnTo>
                  <a:pt x="10007581" y="0"/>
                </a:lnTo>
                <a:cubicBezTo>
                  <a:pt x="10526629" y="0"/>
                  <a:pt x="10947400" y="420771"/>
                  <a:pt x="10947400" y="939819"/>
                </a:cubicBezTo>
                <a:lnTo>
                  <a:pt x="10947400" y="4698981"/>
                </a:lnTo>
                <a:cubicBezTo>
                  <a:pt x="10947400" y="5218029"/>
                  <a:pt x="10526629" y="5638800"/>
                  <a:pt x="10007581" y="5638800"/>
                </a:cubicBezTo>
                <a:lnTo>
                  <a:pt x="939819" y="5638800"/>
                </a:lnTo>
                <a:cubicBezTo>
                  <a:pt x="420771" y="5638800"/>
                  <a:pt x="0" y="5218029"/>
                  <a:pt x="0" y="4698981"/>
                </a:cubicBezTo>
                <a:lnTo>
                  <a:pt x="0" y="939819"/>
                </a:lnTo>
                <a:cubicBezTo>
                  <a:pt x="0" y="420771"/>
                  <a:pt x="420771" y="0"/>
                  <a:pt x="939819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B340F-91F9-D14B-AD53-366F788055FF}"/>
              </a:ext>
            </a:extLst>
          </p:cNvPr>
          <p:cNvSpPr txBox="1"/>
          <p:nvPr/>
        </p:nvSpPr>
        <p:spPr>
          <a:xfrm>
            <a:off x="1244600" y="1681877"/>
            <a:ext cx="4851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SIGN LANGUAGE DETECTION PIPELINE</a:t>
            </a:r>
            <a:endParaRPr lang="en-IN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D86A8-297F-2D9F-8900-531986AB3986}"/>
              </a:ext>
            </a:extLst>
          </p:cNvPr>
          <p:cNvSpPr txBox="1"/>
          <p:nvPr/>
        </p:nvSpPr>
        <p:spPr>
          <a:xfrm>
            <a:off x="1574800" y="3237131"/>
            <a:ext cx="4610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Implementing camera access within the app to capture live video.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Processing video frames in real-time using OpenCV libraries.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49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75CEC2-33FD-B500-5186-6C93426A0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33362C8-5ACD-C709-F844-FC177CDC36BA}"/>
              </a:ext>
            </a:extLst>
          </p:cNvPr>
          <p:cNvSpPr/>
          <p:nvPr/>
        </p:nvSpPr>
        <p:spPr>
          <a:xfrm>
            <a:off x="544830" y="381000"/>
            <a:ext cx="11102340" cy="6096000"/>
          </a:xfrm>
          <a:custGeom>
            <a:avLst/>
            <a:gdLst/>
            <a:ahLst/>
            <a:cxnLst/>
            <a:rect l="l" t="t" r="r" b="b"/>
            <a:pathLst>
              <a:path w="10947400" h="5638800">
                <a:moveTo>
                  <a:pt x="6013483" y="869594"/>
                </a:moveTo>
                <a:lnTo>
                  <a:pt x="6013483" y="4503688"/>
                </a:lnTo>
                <a:lnTo>
                  <a:pt x="6933162" y="4503688"/>
                </a:lnTo>
                <a:lnTo>
                  <a:pt x="6933162" y="1732257"/>
                </a:lnTo>
                <a:lnTo>
                  <a:pt x="7640467" y="4503688"/>
                </a:lnTo>
                <a:lnTo>
                  <a:pt x="8472919" y="4503688"/>
                </a:lnTo>
                <a:lnTo>
                  <a:pt x="9181541" y="1732257"/>
                </a:lnTo>
                <a:lnTo>
                  <a:pt x="9181541" y="4503688"/>
                </a:lnTo>
                <a:lnTo>
                  <a:pt x="10101220" y="4503688"/>
                </a:lnTo>
                <a:lnTo>
                  <a:pt x="10101220" y="869594"/>
                </a:lnTo>
                <a:lnTo>
                  <a:pt x="8625295" y="869594"/>
                </a:lnTo>
                <a:lnTo>
                  <a:pt x="8059830" y="3080789"/>
                </a:lnTo>
                <a:lnTo>
                  <a:pt x="7490299" y="869594"/>
                </a:lnTo>
                <a:close/>
                <a:moveTo>
                  <a:pt x="939819" y="0"/>
                </a:moveTo>
                <a:lnTo>
                  <a:pt x="10007581" y="0"/>
                </a:lnTo>
                <a:cubicBezTo>
                  <a:pt x="10526629" y="0"/>
                  <a:pt x="10947400" y="420771"/>
                  <a:pt x="10947400" y="939819"/>
                </a:cubicBezTo>
                <a:lnTo>
                  <a:pt x="10947400" y="4698981"/>
                </a:lnTo>
                <a:cubicBezTo>
                  <a:pt x="10947400" y="5218029"/>
                  <a:pt x="10526629" y="5638800"/>
                  <a:pt x="10007581" y="5638800"/>
                </a:cubicBezTo>
                <a:lnTo>
                  <a:pt x="939819" y="5638800"/>
                </a:lnTo>
                <a:cubicBezTo>
                  <a:pt x="420771" y="5638800"/>
                  <a:pt x="0" y="5218029"/>
                  <a:pt x="0" y="4698981"/>
                </a:cubicBezTo>
                <a:lnTo>
                  <a:pt x="0" y="939819"/>
                </a:lnTo>
                <a:cubicBezTo>
                  <a:pt x="0" y="420771"/>
                  <a:pt x="420771" y="0"/>
                  <a:pt x="939819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2B97CC-5861-4046-F71B-6361BD19740F}"/>
              </a:ext>
            </a:extLst>
          </p:cNvPr>
          <p:cNvSpPr txBox="1"/>
          <p:nvPr/>
        </p:nvSpPr>
        <p:spPr>
          <a:xfrm>
            <a:off x="1244600" y="475357"/>
            <a:ext cx="109474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ap=cv2.VideoCapture(0)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#set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mediapipe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model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with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mp_holistic.Holistic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(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min_detection_confidence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=0.5,min_tracking_confidence=0.5)as holistic: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while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cap.isOpened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():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#read feed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ret,frame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=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cap.read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()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#make detections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image,results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=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mediapipe_detection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(frame, holistic)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print(results)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#draw landmarks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draw_styled_landmarks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(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image,results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)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#show to screen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cv2.imshow('OpenCV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Feed',image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)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 #break gracefully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if cv2.waitKey(10)&amp; 0xFF ==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ord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('a'):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    break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cap.release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()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cv2.destroyAllWindows()</a:t>
            </a:r>
            <a:endParaRPr lang="en-I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19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26289C7-8215-8958-CBB0-7E09741CC3AC}"/>
              </a:ext>
            </a:extLst>
          </p:cNvPr>
          <p:cNvSpPr/>
          <p:nvPr/>
        </p:nvSpPr>
        <p:spPr>
          <a:xfrm>
            <a:off x="965200" y="787400"/>
            <a:ext cx="9982200" cy="5041900"/>
          </a:xfrm>
          <a:custGeom>
            <a:avLst/>
            <a:gdLst/>
            <a:ahLst/>
            <a:cxnLst/>
            <a:rect l="l" t="t" r="r" b="b"/>
            <a:pathLst>
              <a:path w="9982200" h="5041900">
                <a:moveTo>
                  <a:pt x="7422820" y="1633783"/>
                </a:moveTo>
                <a:lnTo>
                  <a:pt x="7823940" y="2940173"/>
                </a:lnTo>
                <a:lnTo>
                  <a:pt x="7025883" y="2940173"/>
                </a:lnTo>
                <a:close/>
                <a:moveTo>
                  <a:pt x="6824161" y="691794"/>
                </a:moveTo>
                <a:lnTo>
                  <a:pt x="5458277" y="4325888"/>
                </a:lnTo>
                <a:lnTo>
                  <a:pt x="6604854" y="4325888"/>
                </a:lnTo>
                <a:lnTo>
                  <a:pt x="6781981" y="3725990"/>
                </a:lnTo>
                <a:lnTo>
                  <a:pt x="8056880" y="3725990"/>
                </a:lnTo>
                <a:lnTo>
                  <a:pt x="8238694" y="4325888"/>
                </a:lnTo>
                <a:lnTo>
                  <a:pt x="9414631" y="4325888"/>
                </a:lnTo>
                <a:lnTo>
                  <a:pt x="8049056" y="691794"/>
                </a:lnTo>
                <a:close/>
                <a:moveTo>
                  <a:pt x="840333" y="0"/>
                </a:moveTo>
                <a:lnTo>
                  <a:pt x="9141867" y="0"/>
                </a:lnTo>
                <a:cubicBezTo>
                  <a:pt x="9605970" y="0"/>
                  <a:pt x="9982200" y="376230"/>
                  <a:pt x="9982200" y="840333"/>
                </a:cubicBezTo>
                <a:lnTo>
                  <a:pt x="9982200" y="4201567"/>
                </a:lnTo>
                <a:cubicBezTo>
                  <a:pt x="9982200" y="4665670"/>
                  <a:pt x="9605970" y="5041900"/>
                  <a:pt x="9141867" y="5041900"/>
                </a:cubicBezTo>
                <a:lnTo>
                  <a:pt x="840333" y="5041900"/>
                </a:lnTo>
                <a:cubicBezTo>
                  <a:pt x="376230" y="5041900"/>
                  <a:pt x="0" y="4665670"/>
                  <a:pt x="0" y="4201567"/>
                </a:cubicBezTo>
                <a:lnTo>
                  <a:pt x="0" y="840333"/>
                </a:lnTo>
                <a:cubicBezTo>
                  <a:pt x="0" y="376230"/>
                  <a:pt x="376230" y="0"/>
                  <a:pt x="840333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86DDA-84AE-80E5-1D41-21725A258C81}"/>
              </a:ext>
            </a:extLst>
          </p:cNvPr>
          <p:cNvSpPr txBox="1"/>
          <p:nvPr/>
        </p:nvSpPr>
        <p:spPr>
          <a:xfrm>
            <a:off x="2324100" y="20828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APP INTEGRATION</a:t>
            </a:r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6F503-8B6E-C96A-EF55-EE5016309B4D}"/>
              </a:ext>
            </a:extLst>
          </p:cNvPr>
          <p:cNvSpPr txBox="1"/>
          <p:nvPr/>
        </p:nvSpPr>
        <p:spPr>
          <a:xfrm>
            <a:off x="2044700" y="2828835"/>
            <a:ext cx="4051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Displaying detected signs or translations within the app's user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Each training signs will be saved in a folder 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1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F3DE3B-D057-8C8D-192B-F1EE1DDF5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2723AAD-3ECC-FB76-A24A-90A76B3F7E91}"/>
              </a:ext>
            </a:extLst>
          </p:cNvPr>
          <p:cNvSpPr/>
          <p:nvPr/>
        </p:nvSpPr>
        <p:spPr>
          <a:xfrm>
            <a:off x="614680" y="518160"/>
            <a:ext cx="10962640" cy="5821680"/>
          </a:xfrm>
          <a:custGeom>
            <a:avLst/>
            <a:gdLst/>
            <a:ahLst/>
            <a:cxnLst/>
            <a:rect l="l" t="t" r="r" b="b"/>
            <a:pathLst>
              <a:path w="9982200" h="5041900">
                <a:moveTo>
                  <a:pt x="7422820" y="1633783"/>
                </a:moveTo>
                <a:lnTo>
                  <a:pt x="7823940" y="2940173"/>
                </a:lnTo>
                <a:lnTo>
                  <a:pt x="7025883" y="2940173"/>
                </a:lnTo>
                <a:close/>
                <a:moveTo>
                  <a:pt x="6824161" y="691794"/>
                </a:moveTo>
                <a:lnTo>
                  <a:pt x="5458277" y="4325888"/>
                </a:lnTo>
                <a:lnTo>
                  <a:pt x="6604854" y="4325888"/>
                </a:lnTo>
                <a:lnTo>
                  <a:pt x="6781981" y="3725990"/>
                </a:lnTo>
                <a:lnTo>
                  <a:pt x="8056880" y="3725990"/>
                </a:lnTo>
                <a:lnTo>
                  <a:pt x="8238694" y="4325888"/>
                </a:lnTo>
                <a:lnTo>
                  <a:pt x="9414631" y="4325888"/>
                </a:lnTo>
                <a:lnTo>
                  <a:pt x="8049056" y="691794"/>
                </a:lnTo>
                <a:close/>
                <a:moveTo>
                  <a:pt x="840333" y="0"/>
                </a:moveTo>
                <a:lnTo>
                  <a:pt x="9141867" y="0"/>
                </a:lnTo>
                <a:cubicBezTo>
                  <a:pt x="9605970" y="0"/>
                  <a:pt x="9982200" y="376230"/>
                  <a:pt x="9982200" y="840333"/>
                </a:cubicBezTo>
                <a:lnTo>
                  <a:pt x="9982200" y="4201567"/>
                </a:lnTo>
                <a:cubicBezTo>
                  <a:pt x="9982200" y="4665670"/>
                  <a:pt x="9605970" y="5041900"/>
                  <a:pt x="9141867" y="5041900"/>
                </a:cubicBezTo>
                <a:lnTo>
                  <a:pt x="840333" y="5041900"/>
                </a:lnTo>
                <a:cubicBezTo>
                  <a:pt x="376230" y="5041900"/>
                  <a:pt x="0" y="4665670"/>
                  <a:pt x="0" y="4201567"/>
                </a:cubicBezTo>
                <a:lnTo>
                  <a:pt x="0" y="840333"/>
                </a:lnTo>
                <a:cubicBezTo>
                  <a:pt x="0" y="376230"/>
                  <a:pt x="376230" y="0"/>
                  <a:pt x="840333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BAC9E-43A6-8C25-0831-C5E5ACE33D56}"/>
              </a:ext>
            </a:extLst>
          </p:cNvPr>
          <p:cNvSpPr txBox="1"/>
          <p:nvPr/>
        </p:nvSpPr>
        <p:spPr>
          <a:xfrm>
            <a:off x="1178560" y="680720"/>
            <a:ext cx="98348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cap=cv2.VideoCapture(0)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#set 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mediapipe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model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with 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mp_holistic.Holistic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min_detection_confidence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=0.5,min_tracking_confidence=0.5)as holistic: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#NEW LOOOP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#loop through actions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for action in actions: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#loop sequence(videos)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for sequence in range(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no_sequences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):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#loop through 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videp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length(sequence length)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for 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frame_num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 range(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sequence_length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):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#read feed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ret,frame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cap.read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#make detections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image,results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 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mediapipe_detection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(frame, holistic)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print(results)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#draw landmarks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draw_styled_landmarks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image,results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675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F69547-9652-8A20-F477-F36FB2D0B597}"/>
              </a:ext>
            </a:extLst>
          </p:cNvPr>
          <p:cNvSpPr/>
          <p:nvPr/>
        </p:nvSpPr>
        <p:spPr>
          <a:xfrm>
            <a:off x="901700" y="692150"/>
            <a:ext cx="10388600" cy="5473700"/>
          </a:xfrm>
          <a:custGeom>
            <a:avLst/>
            <a:gdLst/>
            <a:ahLst/>
            <a:cxnLst/>
            <a:rect l="l" t="t" r="r" b="b"/>
            <a:pathLst>
              <a:path w="10388600" h="5473700">
                <a:moveTo>
                  <a:pt x="6129957" y="787044"/>
                </a:moveTo>
                <a:lnTo>
                  <a:pt x="6129957" y="2952185"/>
                </a:lnTo>
                <a:cubicBezTo>
                  <a:pt x="6129957" y="3130538"/>
                  <a:pt x="6164662" y="3335320"/>
                  <a:pt x="6234072" y="3566531"/>
                </a:cubicBezTo>
                <a:cubicBezTo>
                  <a:pt x="6277039" y="3710205"/>
                  <a:pt x="6356778" y="3849754"/>
                  <a:pt x="6473287" y="3985178"/>
                </a:cubicBezTo>
                <a:cubicBezTo>
                  <a:pt x="6589796" y="4120602"/>
                  <a:pt x="6718287" y="4225058"/>
                  <a:pt x="6858759" y="4298548"/>
                </a:cubicBezTo>
                <a:cubicBezTo>
                  <a:pt x="6999231" y="4372038"/>
                  <a:pt x="7173995" y="4421170"/>
                  <a:pt x="7383050" y="4445947"/>
                </a:cubicBezTo>
                <a:cubicBezTo>
                  <a:pt x="7592106" y="4470723"/>
                  <a:pt x="7785048" y="4483111"/>
                  <a:pt x="7961878" y="4483111"/>
                </a:cubicBezTo>
                <a:cubicBezTo>
                  <a:pt x="8267610" y="4483111"/>
                  <a:pt x="8529550" y="4442648"/>
                  <a:pt x="8747695" y="4361722"/>
                </a:cubicBezTo>
                <a:cubicBezTo>
                  <a:pt x="8904693" y="4303932"/>
                  <a:pt x="9054668" y="4203607"/>
                  <a:pt x="9197618" y="4060746"/>
                </a:cubicBezTo>
                <a:cubicBezTo>
                  <a:pt x="9340569" y="3917886"/>
                  <a:pt x="9445510" y="3751081"/>
                  <a:pt x="9512441" y="3560334"/>
                </a:cubicBezTo>
                <a:cubicBezTo>
                  <a:pt x="9579372" y="3369586"/>
                  <a:pt x="9612837" y="3166870"/>
                  <a:pt x="9612837" y="2952185"/>
                </a:cubicBezTo>
                <a:lnTo>
                  <a:pt x="9612837" y="787044"/>
                </a:lnTo>
                <a:lnTo>
                  <a:pt x="8492366" y="787044"/>
                </a:lnTo>
                <a:lnTo>
                  <a:pt x="8492366" y="3003739"/>
                </a:lnTo>
                <a:cubicBezTo>
                  <a:pt x="8492366" y="3205177"/>
                  <a:pt x="8437417" y="3360800"/>
                  <a:pt x="8327518" y="3470609"/>
                </a:cubicBezTo>
                <a:cubicBezTo>
                  <a:pt x="8217620" y="3580417"/>
                  <a:pt x="8065992" y="3635321"/>
                  <a:pt x="7872636" y="3635321"/>
                </a:cubicBezTo>
                <a:cubicBezTo>
                  <a:pt x="7677628" y="3635321"/>
                  <a:pt x="7525175" y="3579597"/>
                  <a:pt x="7415276" y="3468149"/>
                </a:cubicBezTo>
                <a:cubicBezTo>
                  <a:pt x="7305377" y="3356701"/>
                  <a:pt x="7250428" y="3201898"/>
                  <a:pt x="7250428" y="3003739"/>
                </a:cubicBezTo>
                <a:lnTo>
                  <a:pt x="7250428" y="787044"/>
                </a:lnTo>
                <a:close/>
                <a:moveTo>
                  <a:pt x="912302" y="0"/>
                </a:moveTo>
                <a:lnTo>
                  <a:pt x="9476298" y="0"/>
                </a:lnTo>
                <a:cubicBezTo>
                  <a:pt x="9980148" y="0"/>
                  <a:pt x="10388600" y="408452"/>
                  <a:pt x="10388600" y="912302"/>
                </a:cubicBezTo>
                <a:lnTo>
                  <a:pt x="10388600" y="4561398"/>
                </a:lnTo>
                <a:cubicBezTo>
                  <a:pt x="10388600" y="5065248"/>
                  <a:pt x="9980148" y="5473700"/>
                  <a:pt x="9476298" y="5473700"/>
                </a:cubicBezTo>
                <a:lnTo>
                  <a:pt x="912302" y="5473700"/>
                </a:lnTo>
                <a:cubicBezTo>
                  <a:pt x="408452" y="5473700"/>
                  <a:pt x="0" y="5065248"/>
                  <a:pt x="0" y="4561398"/>
                </a:cubicBezTo>
                <a:lnTo>
                  <a:pt x="0" y="912302"/>
                </a:lnTo>
                <a:cubicBezTo>
                  <a:pt x="0" y="408452"/>
                  <a:pt x="408452" y="0"/>
                  <a:pt x="912302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1D8DA-8C1C-46EF-C150-C34186EF2FC9}"/>
              </a:ext>
            </a:extLst>
          </p:cNvPr>
          <p:cNvSpPr txBox="1"/>
          <p:nvPr/>
        </p:nvSpPr>
        <p:spPr>
          <a:xfrm>
            <a:off x="1554480" y="1574800"/>
            <a:ext cx="58724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from </a:t>
            </a:r>
            <a:r>
              <a:rPr lang="en-IN" dirty="0" err="1"/>
              <a:t>tensorflow.keras.models</a:t>
            </a:r>
            <a:r>
              <a:rPr lang="en-IN" dirty="0"/>
              <a:t> import Sequential</a:t>
            </a:r>
          </a:p>
          <a:p>
            <a:r>
              <a:rPr lang="en-IN" dirty="0"/>
              <a:t>from </a:t>
            </a:r>
            <a:r>
              <a:rPr lang="en-IN" dirty="0" err="1"/>
              <a:t>tensorflow.keras.layers</a:t>
            </a:r>
            <a:r>
              <a:rPr lang="en-IN" dirty="0"/>
              <a:t> import </a:t>
            </a:r>
            <a:r>
              <a:rPr lang="en-IN" dirty="0" err="1"/>
              <a:t>LSTM,Dense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tensorflow.keras.callbacks</a:t>
            </a:r>
            <a:r>
              <a:rPr lang="en-IN" dirty="0"/>
              <a:t> import </a:t>
            </a:r>
            <a:r>
              <a:rPr lang="en-IN" dirty="0" err="1"/>
              <a:t>TensorBoard</a:t>
            </a:r>
            <a:endParaRPr lang="en-IN" dirty="0"/>
          </a:p>
          <a:p>
            <a:endParaRPr lang="en-IN" dirty="0"/>
          </a:p>
          <a:p>
            <a:r>
              <a:rPr lang="en-IN" dirty="0"/>
              <a:t>model=Sequential()</a:t>
            </a:r>
          </a:p>
          <a:p>
            <a:r>
              <a:rPr lang="en-IN" dirty="0" err="1"/>
              <a:t>model.add</a:t>
            </a:r>
            <a:r>
              <a:rPr lang="en-IN" dirty="0"/>
              <a:t>(LSTM(64,return_sequences=True, activation='</a:t>
            </a:r>
            <a:r>
              <a:rPr lang="en-IN" dirty="0" err="1"/>
              <a:t>relu</a:t>
            </a:r>
            <a:r>
              <a:rPr lang="en-IN" dirty="0"/>
              <a:t>',</a:t>
            </a:r>
            <a:r>
              <a:rPr lang="en-IN" dirty="0" err="1"/>
              <a:t>input_shape</a:t>
            </a:r>
            <a:r>
              <a:rPr lang="en-IN" dirty="0"/>
              <a:t>=(30,1662)))</a:t>
            </a:r>
          </a:p>
          <a:p>
            <a:r>
              <a:rPr lang="en-IN" dirty="0" err="1"/>
              <a:t>model.add</a:t>
            </a:r>
            <a:r>
              <a:rPr lang="en-IN" dirty="0"/>
              <a:t>(LSTM(128,return_sequences=True, activation='</a:t>
            </a:r>
            <a:r>
              <a:rPr lang="en-IN" dirty="0" err="1"/>
              <a:t>relu</a:t>
            </a:r>
            <a:r>
              <a:rPr lang="en-IN" dirty="0"/>
              <a:t>'))</a:t>
            </a:r>
          </a:p>
          <a:p>
            <a:r>
              <a:rPr lang="en-IN" dirty="0" err="1"/>
              <a:t>model.add</a:t>
            </a:r>
            <a:r>
              <a:rPr lang="en-IN" dirty="0"/>
              <a:t>(LSTM(64,return_sequences=False, activation='</a:t>
            </a:r>
            <a:r>
              <a:rPr lang="en-IN" dirty="0" err="1"/>
              <a:t>relu</a:t>
            </a:r>
            <a:r>
              <a:rPr lang="en-IN" dirty="0"/>
              <a:t>'))</a:t>
            </a:r>
          </a:p>
          <a:p>
            <a:r>
              <a:rPr lang="en-IN" dirty="0" err="1"/>
              <a:t>model.add</a:t>
            </a:r>
            <a:r>
              <a:rPr lang="en-IN" dirty="0"/>
              <a:t>(Dense(64,activation='</a:t>
            </a:r>
            <a:r>
              <a:rPr lang="en-IN" dirty="0" err="1"/>
              <a:t>relu</a:t>
            </a:r>
            <a:r>
              <a:rPr lang="en-IN" dirty="0"/>
              <a:t>'))</a:t>
            </a:r>
          </a:p>
          <a:p>
            <a:r>
              <a:rPr lang="en-IN" dirty="0" err="1"/>
              <a:t>model.add</a:t>
            </a:r>
            <a:r>
              <a:rPr lang="en-IN" dirty="0"/>
              <a:t>(Dense(32,activation='</a:t>
            </a:r>
            <a:r>
              <a:rPr lang="en-IN" dirty="0" err="1"/>
              <a:t>relu</a:t>
            </a:r>
            <a:r>
              <a:rPr lang="en-IN" dirty="0"/>
              <a:t>'))</a:t>
            </a:r>
          </a:p>
          <a:p>
            <a:r>
              <a:rPr lang="en-IN" dirty="0" err="1"/>
              <a:t>model.add</a:t>
            </a:r>
            <a:r>
              <a:rPr lang="en-IN" dirty="0"/>
              <a:t>(Dense(</a:t>
            </a:r>
            <a:r>
              <a:rPr lang="en-IN" dirty="0" err="1"/>
              <a:t>actions.shape</a:t>
            </a:r>
            <a:r>
              <a:rPr lang="en-IN" dirty="0"/>
              <a:t>[0],activation='</a:t>
            </a:r>
            <a:r>
              <a:rPr lang="en-IN" dirty="0" err="1"/>
              <a:t>softmax</a:t>
            </a:r>
            <a:r>
              <a:rPr lang="en-IN" dirty="0"/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284533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574</Words>
  <Application>Microsoft Office PowerPoint</Application>
  <PresentationFormat>Widescreen</PresentationFormat>
  <Paragraphs>90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Brush Script MT</vt:lpstr>
      <vt:lpstr>Calibri</vt:lpstr>
      <vt:lpstr>Calibri Light</vt:lpstr>
      <vt:lpstr>Sohne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 sai Vinitha</dc:creator>
  <cp:lastModifiedBy>P sai Vinitha</cp:lastModifiedBy>
  <cp:revision>6</cp:revision>
  <dcterms:created xsi:type="dcterms:W3CDTF">2024-02-26T17:54:41Z</dcterms:created>
  <dcterms:modified xsi:type="dcterms:W3CDTF">2024-02-27T05:16:01Z</dcterms:modified>
</cp:coreProperties>
</file>